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6" r:id="rId5"/>
    <p:sldId id="344" r:id="rId6"/>
    <p:sldId id="341" r:id="rId7"/>
    <p:sldId id="343" r:id="rId8"/>
    <p:sldId id="262" r:id="rId9"/>
  </p:sldIdLst>
  <p:sldSz cx="9144000" cy="6858000" type="screen4x3"/>
  <p:notesSz cx="9309100" cy="69548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6" autoAdjust="0"/>
    <p:restoredTop sz="94641"/>
  </p:normalViewPr>
  <p:slideViewPr>
    <p:cSldViewPr snapToGrid="0" snapToObjects="1">
      <p:cViewPr varScale="1">
        <p:scale>
          <a:sx n="109" d="100"/>
          <a:sy n="109" d="100"/>
        </p:scale>
        <p:origin x="15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8105A0-4748-E742-9E89-46A3F79AF9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D3D43-51AE-6945-BF28-02087CEABE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541" y="0"/>
            <a:ext cx="4033943" cy="347742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20F1E49-99F1-4E5F-92CC-1B869A162CF3}" type="datetimeFigureOut">
              <a:rPr lang="en-US" altLang="en-US"/>
              <a:pPr>
                <a:defRPr/>
              </a:pPr>
              <a:t>2/26/2020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E4130-C99B-D64A-A7E7-F5A6A96AD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05487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24756-7AD2-0E44-9AAD-D4F1731A5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541" y="6605487"/>
            <a:ext cx="4033943" cy="347742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3591201-E6CC-4F6F-B155-EE2974950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1D0F87-256F-E34D-B9FD-C043F17AA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5D125-3D89-2B4B-B882-46861F9B45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47742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21CDD1F-2697-4C0E-A0B9-9E9663230E38}" type="datetimeFigureOut">
              <a:rPr lang="en-US" altLang="en-US"/>
              <a:pPr>
                <a:defRPr/>
              </a:pPr>
              <a:t>2/26/2020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5107ECA-F818-D044-8E82-FD4F5AEFC5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22288"/>
            <a:ext cx="3475038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08D6C1-4C72-8247-9E79-9EBA5472A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910" y="3303548"/>
            <a:ext cx="7447280" cy="312967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927B7-5633-5741-BD80-D5A656017B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05487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8A0D6-501C-C44A-9B4E-73B9EDC39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73541" y="6605487"/>
            <a:ext cx="4033943" cy="347742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AD3BE4-58BC-4652-91C4-9B8DCC9F3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D3BE4-58BC-4652-91C4-9B8DCC9F314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9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D51681-7E3D-0442-9088-AEC795201AE4}"/>
              </a:ext>
            </a:extLst>
          </p:cNvPr>
          <p:cNvSpPr/>
          <p:nvPr userDrawn="1"/>
        </p:nvSpPr>
        <p:spPr>
          <a:xfrm>
            <a:off x="0" y="0"/>
            <a:ext cx="9144000" cy="509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8C310-55C4-814F-993B-0FF89A41235F}"/>
              </a:ext>
            </a:extLst>
          </p:cNvPr>
          <p:cNvSpPr/>
          <p:nvPr userDrawn="1"/>
        </p:nvSpPr>
        <p:spPr>
          <a:xfrm>
            <a:off x="0" y="5092700"/>
            <a:ext cx="9144000" cy="13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339" y="1042455"/>
            <a:ext cx="7676708" cy="1807464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339" y="3035320"/>
            <a:ext cx="7676708" cy="509350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9339" y="4042947"/>
            <a:ext cx="7676708" cy="455612"/>
          </a:xfrm>
        </p:spPr>
        <p:txBody>
          <a:bodyPr/>
          <a:lstStyle>
            <a:lvl1pPr marL="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455613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08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E20B1F-749F-E24A-8DDD-88BC46F3409B}"/>
              </a:ext>
            </a:extLst>
          </p:cNvPr>
          <p:cNvSpPr/>
          <p:nvPr userDrawn="1"/>
        </p:nvSpPr>
        <p:spPr>
          <a:xfrm>
            <a:off x="0" y="0"/>
            <a:ext cx="9144000" cy="5529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95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664"/>
            <a:ext cx="8229600" cy="510962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13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F8E60-D63A-2F49-9B34-6831290F20F1}"/>
              </a:ext>
            </a:extLst>
          </p:cNvPr>
          <p:cNvSpPr/>
          <p:nvPr userDrawn="1"/>
        </p:nvSpPr>
        <p:spPr>
          <a:xfrm>
            <a:off x="0" y="0"/>
            <a:ext cx="9144000" cy="5529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95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664"/>
            <a:ext cx="8229600" cy="510962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00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9E9F19-0F09-3944-B522-ED7AC4297101}"/>
              </a:ext>
            </a:extLst>
          </p:cNvPr>
          <p:cNvSpPr/>
          <p:nvPr userDrawn="1"/>
        </p:nvSpPr>
        <p:spPr>
          <a:xfrm>
            <a:off x="0" y="0"/>
            <a:ext cx="9144000" cy="5535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95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664"/>
            <a:ext cx="8229600" cy="510962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62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9BD3BA-0620-0A4A-B37F-BDD7980276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13863" y="6416675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E237EF50-3A13-4806-BF71-E256511F0FE9}" type="slidenum">
              <a:rPr lang="en-US" altLang="en-US" sz="1200" smtClean="0">
                <a:solidFill>
                  <a:schemeClr val="bg2"/>
                </a:solidFill>
              </a:rPr>
              <a:pPr eaLnBrk="1" hangingPunct="1">
                <a:defRPr/>
              </a:pPr>
              <a:t>‹#›</a:t>
            </a:fld>
            <a:endParaRPr lang="en-US" alt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64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520819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36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6B2AA6-41A8-1E4B-8E71-D93FF2B3E747}"/>
              </a:ext>
            </a:extLst>
          </p:cNvPr>
          <p:cNvSpPr/>
          <p:nvPr userDrawn="1"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3C768-CBA7-2945-8844-579F7BA1F1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13863" y="6416675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6D33A42-91E9-4883-A4F7-8D81738EBAA9}" type="slidenum">
              <a:rPr lang="en-US" altLang="en-US" sz="1200" smtClean="0">
                <a:solidFill>
                  <a:schemeClr val="bg2"/>
                </a:solidFill>
              </a:rPr>
              <a:pPr eaLnBrk="1" hangingPunct="1">
                <a:defRPr/>
              </a:pPr>
              <a:t>‹#›</a:t>
            </a:fld>
            <a:endParaRPr lang="en-US" alt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64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638"/>
            <a:ext cx="8229600" cy="49764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79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1C2188-ED6C-D744-9252-CCB168D3BE0A}"/>
              </a:ext>
            </a:extLst>
          </p:cNvPr>
          <p:cNvSpPr/>
          <p:nvPr userDrawn="1"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D26FD-060E-AA44-A5A8-D80D0FF95D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13863" y="6416675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1411C2EB-8194-4B45-846B-7D623DD0568D}" type="slidenum">
              <a:rPr lang="en-US" altLang="en-US" sz="1200" smtClean="0">
                <a:solidFill>
                  <a:schemeClr val="bg2"/>
                </a:solidFill>
              </a:rPr>
              <a:pPr eaLnBrk="1" hangingPunct="1">
                <a:defRPr/>
              </a:pPr>
              <a:t>‹#›</a:t>
            </a:fld>
            <a:endParaRPr lang="en-US" alt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64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638"/>
            <a:ext cx="8229600" cy="49764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7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43B99B-576C-F14F-8030-1BA108AE2436}"/>
              </a:ext>
            </a:extLst>
          </p:cNvPr>
          <p:cNvSpPr/>
          <p:nvPr userDrawn="1"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F5C98-74D3-FF4C-A016-E20779799B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13863" y="6416675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F7F5BEE1-1D22-48C9-B539-7E1B89AB7149}" type="slidenum">
              <a:rPr lang="en-US" altLang="en-US" sz="1200" smtClean="0">
                <a:solidFill>
                  <a:schemeClr val="bg2"/>
                </a:solidFill>
              </a:rPr>
              <a:pPr eaLnBrk="1" hangingPunct="1">
                <a:defRPr/>
              </a:pPr>
              <a:t>‹#›</a:t>
            </a:fld>
            <a:endParaRPr lang="en-US" alt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64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638"/>
            <a:ext cx="8229600" cy="49764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573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65F10B-9F98-8B43-859D-152D8B6BBB10}"/>
              </a:ext>
            </a:extLst>
          </p:cNvPr>
          <p:cNvSpPr/>
          <p:nvPr userDrawn="1"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9512D-2962-0340-88B4-9A56C47BC9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13863" y="6416675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EDB08223-5874-4BB2-BB58-5FC794BB33A7}" type="slidenum">
              <a:rPr lang="en-US" altLang="en-US" sz="1200" smtClean="0">
                <a:solidFill>
                  <a:schemeClr val="bg2"/>
                </a:solidFill>
              </a:rPr>
              <a:pPr eaLnBrk="1" hangingPunct="1">
                <a:defRPr/>
              </a:pPr>
              <a:t>‹#›</a:t>
            </a:fld>
            <a:endParaRPr lang="en-US" altLang="en-US" sz="12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64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638"/>
            <a:ext cx="8229600" cy="497641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tx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084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519E5D-C8E6-0E49-9CA0-6887F3B72B80}"/>
              </a:ext>
            </a:extLst>
          </p:cNvPr>
          <p:cNvSpPr/>
          <p:nvPr userDrawn="1"/>
        </p:nvSpPr>
        <p:spPr>
          <a:xfrm>
            <a:off x="0" y="3881438"/>
            <a:ext cx="9144000" cy="297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48927E-766D-3847-8E25-759414C6E810}"/>
              </a:ext>
            </a:extLst>
          </p:cNvPr>
          <p:cNvSpPr/>
          <p:nvPr userDrawn="1"/>
        </p:nvSpPr>
        <p:spPr>
          <a:xfrm>
            <a:off x="0" y="3751263"/>
            <a:ext cx="9144000" cy="130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pic>
        <p:nvPicPr>
          <p:cNvPr id="4" name="Picture 7" descr="Formal_Viterbi_CardOnTran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119313"/>
            <a:ext cx="222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72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A38DCE-92A1-2E43-99DE-E85BDC21E3EA}"/>
              </a:ext>
            </a:extLst>
          </p:cNvPr>
          <p:cNvSpPr/>
          <p:nvPr userDrawn="1"/>
        </p:nvSpPr>
        <p:spPr>
          <a:xfrm>
            <a:off x="0" y="3881438"/>
            <a:ext cx="9144000" cy="2976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C47A0-D23B-0940-967D-74BF6B7CDE6E}"/>
              </a:ext>
            </a:extLst>
          </p:cNvPr>
          <p:cNvSpPr/>
          <p:nvPr userDrawn="1"/>
        </p:nvSpPr>
        <p:spPr>
          <a:xfrm>
            <a:off x="0" y="3751263"/>
            <a:ext cx="9144000" cy="13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pic>
        <p:nvPicPr>
          <p:cNvPr id="4" name="Picture 7" descr="Formal_Viterbi_CardOnTran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119313"/>
            <a:ext cx="222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72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0BA1E1-D3B4-B547-808F-D2E40E880311}"/>
              </a:ext>
            </a:extLst>
          </p:cNvPr>
          <p:cNvSpPr/>
          <p:nvPr userDrawn="1"/>
        </p:nvSpPr>
        <p:spPr>
          <a:xfrm>
            <a:off x="0" y="0"/>
            <a:ext cx="9144000" cy="5092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6F781-4894-094C-BABE-A04BD65A00E8}"/>
              </a:ext>
            </a:extLst>
          </p:cNvPr>
          <p:cNvSpPr/>
          <p:nvPr userDrawn="1"/>
        </p:nvSpPr>
        <p:spPr>
          <a:xfrm>
            <a:off x="0" y="5092700"/>
            <a:ext cx="9144000" cy="13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339" y="1042455"/>
            <a:ext cx="7676708" cy="1807464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339" y="3035320"/>
            <a:ext cx="7676708" cy="509350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9339" y="4042947"/>
            <a:ext cx="7676708" cy="455612"/>
          </a:xfrm>
        </p:spPr>
        <p:txBody>
          <a:bodyPr/>
          <a:lstStyle>
            <a:lvl1pPr marL="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455613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1059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E9F10-BE67-2A4E-BADD-0D6E8C18E767}"/>
              </a:ext>
            </a:extLst>
          </p:cNvPr>
          <p:cNvSpPr/>
          <p:nvPr userDrawn="1"/>
        </p:nvSpPr>
        <p:spPr>
          <a:xfrm>
            <a:off x="0" y="3881438"/>
            <a:ext cx="9144000" cy="297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23156-4808-1C4C-8443-E494B42ADE2D}"/>
              </a:ext>
            </a:extLst>
          </p:cNvPr>
          <p:cNvSpPr/>
          <p:nvPr userDrawn="1"/>
        </p:nvSpPr>
        <p:spPr>
          <a:xfrm>
            <a:off x="0" y="3751263"/>
            <a:ext cx="9144000" cy="13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pic>
        <p:nvPicPr>
          <p:cNvPr id="4" name="Picture 7" descr="Formal_Viterbi_CardOnTran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119313"/>
            <a:ext cx="222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2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17145C-D2F4-C14B-BF17-81EE44B1E81E}"/>
              </a:ext>
            </a:extLst>
          </p:cNvPr>
          <p:cNvSpPr/>
          <p:nvPr userDrawn="1"/>
        </p:nvSpPr>
        <p:spPr>
          <a:xfrm>
            <a:off x="0" y="3881438"/>
            <a:ext cx="9144000" cy="2976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B7A0CC-27A9-9C4A-B44B-8396277653FC}"/>
              </a:ext>
            </a:extLst>
          </p:cNvPr>
          <p:cNvSpPr/>
          <p:nvPr userDrawn="1"/>
        </p:nvSpPr>
        <p:spPr>
          <a:xfrm>
            <a:off x="0" y="3751263"/>
            <a:ext cx="9144000" cy="13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pic>
        <p:nvPicPr>
          <p:cNvPr id="4" name="Picture 7" descr="Formal_Viterbi_CardOnTrans.ep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2119313"/>
            <a:ext cx="222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54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4C1345-2F76-0245-B132-3AF26CC37B1E}"/>
              </a:ext>
            </a:extLst>
          </p:cNvPr>
          <p:cNvSpPr/>
          <p:nvPr userDrawn="1"/>
        </p:nvSpPr>
        <p:spPr>
          <a:xfrm>
            <a:off x="0" y="0"/>
            <a:ext cx="9144000" cy="509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B8A8F-818F-B147-AB7B-FAC24094B7EC}"/>
              </a:ext>
            </a:extLst>
          </p:cNvPr>
          <p:cNvSpPr/>
          <p:nvPr userDrawn="1"/>
        </p:nvSpPr>
        <p:spPr>
          <a:xfrm>
            <a:off x="0" y="5092700"/>
            <a:ext cx="9144000" cy="13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339" y="1042455"/>
            <a:ext cx="7676708" cy="1807464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339" y="3035320"/>
            <a:ext cx="7676708" cy="509350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9339" y="4042947"/>
            <a:ext cx="7676708" cy="455612"/>
          </a:xfrm>
        </p:spPr>
        <p:txBody>
          <a:bodyPr/>
          <a:lstStyle>
            <a:lvl1pPr marL="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455613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0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F0F060-94D4-404B-AF15-9B63A234E3F1}"/>
              </a:ext>
            </a:extLst>
          </p:cNvPr>
          <p:cNvSpPr/>
          <p:nvPr userDrawn="1"/>
        </p:nvSpPr>
        <p:spPr>
          <a:xfrm>
            <a:off x="0" y="0"/>
            <a:ext cx="9144000" cy="5092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805E2-CF1E-A540-9496-571FC340E70C}"/>
              </a:ext>
            </a:extLst>
          </p:cNvPr>
          <p:cNvSpPr/>
          <p:nvPr userDrawn="1"/>
        </p:nvSpPr>
        <p:spPr>
          <a:xfrm>
            <a:off x="0" y="5092700"/>
            <a:ext cx="9144000" cy="13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339" y="1042455"/>
            <a:ext cx="7676708" cy="1807464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339" y="3035320"/>
            <a:ext cx="7676708" cy="509350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9339" y="4042947"/>
            <a:ext cx="7676708" cy="455612"/>
          </a:xfrm>
        </p:spPr>
        <p:txBody>
          <a:bodyPr/>
          <a:lstStyle>
            <a:lvl1pPr marL="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455613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b="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047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39" y="1051026"/>
            <a:ext cx="7772400" cy="17235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29339" y="3608873"/>
            <a:ext cx="7772400" cy="28962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39725" indent="0">
              <a:buFontTx/>
              <a:buNone/>
              <a:tabLst>
                <a:tab pos="630238" algn="l"/>
              </a:tabLst>
              <a:defRPr sz="1600" b="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559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39" y="1051026"/>
            <a:ext cx="7772400" cy="17235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29339" y="3608873"/>
            <a:ext cx="7772400" cy="28962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39725" indent="0">
              <a:buFontTx/>
              <a:buNone/>
              <a:tabLst>
                <a:tab pos="630238" algn="l"/>
              </a:tabLst>
              <a:defRPr sz="1600" b="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2911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39" y="1051026"/>
            <a:ext cx="7772400" cy="17235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29339" y="3608873"/>
            <a:ext cx="7772400" cy="28962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39725" indent="0">
              <a:buFontTx/>
              <a:buNone/>
              <a:tabLst>
                <a:tab pos="630238" algn="l"/>
              </a:tabLst>
              <a:defRPr sz="1600" b="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40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C8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39" y="1051026"/>
            <a:ext cx="7772400" cy="17235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829339" y="3608873"/>
            <a:ext cx="7772400" cy="28962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39725" indent="0">
              <a:buFontTx/>
              <a:buNone/>
              <a:tabLst>
                <a:tab pos="630238" algn="l"/>
              </a:tabLst>
              <a:defRPr sz="1600" b="0" i="1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7962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62D0D5-CF4C-3145-BE43-7BD34D2E5D0D}"/>
              </a:ext>
            </a:extLst>
          </p:cNvPr>
          <p:cNvSpPr/>
          <p:nvPr userDrawn="1"/>
        </p:nvSpPr>
        <p:spPr>
          <a:xfrm>
            <a:off x="0" y="0"/>
            <a:ext cx="9144000" cy="5529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spc="26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95"/>
            <a:ext cx="8316383" cy="91797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664"/>
            <a:ext cx="8229600" cy="510962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630238" indent="-290513">
              <a:lnSpc>
                <a:spcPct val="120000"/>
              </a:lnSpc>
              <a:tabLst>
                <a:tab pos="630238" algn="l"/>
              </a:tabLst>
              <a:defRPr sz="2000" b="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3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4" descr="Formal_Viterbi_CardOnTrans.eps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659438"/>
            <a:ext cx="22225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kern="1200">
          <a:solidFill>
            <a:srgbClr val="000000"/>
          </a:solidFill>
          <a:latin typeface="+mn-lt"/>
          <a:ea typeface="ＭＳ Ｐゴシック" charset="-128"/>
          <a:cs typeface="+mn-cs"/>
        </a:defRPr>
      </a:lvl2pPr>
      <a:lvl3pPr marL="741363" indent="-285750" algn="l" defTabSz="457200" rtl="0" eaLnBrk="0" fontAlgn="base" hangingPunct="0">
        <a:spcBef>
          <a:spcPct val="20000"/>
        </a:spcBef>
        <a:spcAft>
          <a:spcPct val="0"/>
        </a:spcAft>
        <a:buSzPct val="50000"/>
        <a:buFont typeface="Lucida Grande" pitchFamily="1" charset="0"/>
        <a:buChar char="-"/>
        <a:defRPr kern="1200">
          <a:solidFill>
            <a:srgbClr val="000000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rgbClr val="000000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828675" y="1652584"/>
            <a:ext cx="7677150" cy="18065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Let’s Talk</a:t>
            </a:r>
          </a:p>
        </p:txBody>
      </p:sp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828675" y="3492497"/>
            <a:ext cx="7677150" cy="5095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(Electronic) Communication</a:t>
            </a:r>
          </a:p>
        </p:txBody>
      </p:sp>
      <p:sp>
        <p:nvSpPr>
          <p:cNvPr id="2355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4043363"/>
            <a:ext cx="7677150" cy="45561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anose="02040502050405020303" pitchFamily="18" charset="0"/>
                <a:ea typeface="ＭＳ Ｐゴシック" panose="020B0600070205080204" pitchFamily="34" charset="-128"/>
              </a:rPr>
              <a:t>Best practices for use toward our successful navigation through, and adaptation to, the University’s culture change.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316913" cy="9175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Morse code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0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Ineffective vs Effective (electronic) communication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													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664" y="2228562"/>
            <a:ext cx="2199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trust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productivity</a:t>
            </a:r>
            <a:endParaRPr lang="en-US" sz="16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hostility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morale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relationships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confusion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misunderstandings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job satisfaction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comradery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ambiguity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conflict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48" y="2772780"/>
            <a:ext cx="1681104" cy="1208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371" y="4259208"/>
            <a:ext cx="2241996" cy="1173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004" y="1559751"/>
            <a:ext cx="1926993" cy="963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326126"/>
            <a:ext cx="1660437" cy="1106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59751"/>
            <a:ext cx="1439576" cy="959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2780"/>
            <a:ext cx="1546628" cy="12107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900985" y="2011004"/>
            <a:ext cx="1678795" cy="2315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>
            <a:off x="5158673" y="2041500"/>
            <a:ext cx="1429331" cy="2053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45080" y="2638004"/>
            <a:ext cx="1577636" cy="882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</p:cNvCxnSpPr>
          <p:nvPr/>
        </p:nvCxnSpPr>
        <p:spPr>
          <a:xfrm flipV="1">
            <a:off x="2117637" y="2881678"/>
            <a:ext cx="1505079" cy="1997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</p:cNvCxnSpPr>
          <p:nvPr/>
        </p:nvCxnSpPr>
        <p:spPr>
          <a:xfrm flipH="1" flipV="1">
            <a:off x="4447439" y="3155991"/>
            <a:ext cx="2263509" cy="221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447439" y="4845863"/>
            <a:ext cx="2053252" cy="2205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00985" y="1822460"/>
            <a:ext cx="1687236" cy="20293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47923" y="4094707"/>
            <a:ext cx="1440298" cy="971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45080" y="3155991"/>
            <a:ext cx="1563775" cy="486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22136" y="1741589"/>
            <a:ext cx="1666085" cy="653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045080" y="3364590"/>
            <a:ext cx="1563775" cy="1215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47923" y="4844113"/>
            <a:ext cx="1456157" cy="339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3"/>
          </p:cNvCxnSpPr>
          <p:nvPr/>
        </p:nvCxnSpPr>
        <p:spPr>
          <a:xfrm>
            <a:off x="2003828" y="3378140"/>
            <a:ext cx="1584393" cy="244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887124" y="1917630"/>
            <a:ext cx="1701097" cy="14816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986870" y="3451507"/>
            <a:ext cx="1505567" cy="1562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705519" y="1999297"/>
            <a:ext cx="1853488" cy="1595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4802623" y="2698694"/>
            <a:ext cx="1849030" cy="833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1"/>
          </p:cNvCxnSpPr>
          <p:nvPr/>
        </p:nvCxnSpPr>
        <p:spPr>
          <a:xfrm flipH="1" flipV="1">
            <a:off x="4802623" y="4372638"/>
            <a:ext cx="1737748" cy="473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4499172" y="2932935"/>
            <a:ext cx="2152481" cy="661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248319" y="1926779"/>
            <a:ext cx="2339685" cy="493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9" idx="1"/>
          </p:cNvCxnSpPr>
          <p:nvPr/>
        </p:nvCxnSpPr>
        <p:spPr>
          <a:xfrm flipH="1" flipV="1">
            <a:off x="5534952" y="3898006"/>
            <a:ext cx="1005419" cy="947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705519" y="1977071"/>
            <a:ext cx="1795172" cy="2615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316913" cy="9175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Tin cans and strings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0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What weakens (electronic) communication?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8248" y="2318517"/>
            <a:ext cx="3858552" cy="23136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66000"/>
              </a:schemeClr>
            </a:glow>
            <a:outerShdw blurRad="508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2459667"/>
            <a:ext cx="4446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lack of specificity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lack of clarity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lack of respectful responses/rebuttals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lack of appropriate tone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lack of focused attention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lack of directness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humor/sarcasm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8316913" cy="9175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you hear me now?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0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What strengthens (electronic) communication?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8531"/>
            <a:ext cx="2875711" cy="1617228"/>
          </a:xfrm>
          <a:prstGeom prst="rect">
            <a:avLst/>
          </a:prstGeom>
          <a:effectLst>
            <a:glow rad="127000">
              <a:schemeClr val="accent1">
                <a:alpha val="66000"/>
              </a:schemeClr>
            </a:glow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49462" y="1909165"/>
            <a:ext cx="48373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brief and precise subject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“To” = 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“Cc” = reference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when forwarding, add value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“Reply All” with discretion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use “Urgent” sparingly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message is necessary, accurate and complete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professional tone only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know when to pick up the phone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let Master">
  <a:themeElements>
    <a:clrScheme name="Schaeffer Color">
      <a:dk1>
        <a:srgbClr val="000000"/>
      </a:dk1>
      <a:lt1>
        <a:srgbClr val="FFFFFF"/>
      </a:lt1>
      <a:dk2>
        <a:srgbClr val="850002"/>
      </a:dk2>
      <a:lt2>
        <a:srgbClr val="757575"/>
      </a:lt2>
      <a:accent1>
        <a:srgbClr val="FEC309"/>
      </a:accent1>
      <a:accent2>
        <a:srgbClr val="5B693B"/>
      </a:accent2>
      <a:accent3>
        <a:srgbClr val="F28528"/>
      </a:accent3>
      <a:accent4>
        <a:srgbClr val="DD3231"/>
      </a:accent4>
      <a:accent5>
        <a:srgbClr val="DD9320"/>
      </a:accent5>
      <a:accent6>
        <a:srgbClr val="957242"/>
      </a:accent6>
      <a:hlink>
        <a:srgbClr val="246486"/>
      </a:hlink>
      <a:folHlink>
        <a:srgbClr val="C5B2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C00">
            <a:alpha val="86000"/>
          </a:srgbClr>
        </a:solidFill>
        <a:ln>
          <a:noFill/>
        </a:ln>
      </a:spPr>
      <a:bodyPr lIns="0" rIns="0" rtlCol="0" anchor="ctr"/>
      <a:lstStyle>
        <a:defPPr algn="ctr">
          <a:defRPr sz="2000" b="1" kern="0" spc="260" dirty="0" smtClean="0">
            <a:solidFill>
              <a:schemeClr val="bg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C-Schaeffer_MasterTemplate_FNL (3)" id="{B7E85EB8-6BC1-452A-9A7E-3BBB9BDDB892}" vid="{E3FD9008-0DD6-4468-A628-0FA40BD51C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4A09D74DFA9439F39F559D4E0C4AB" ma:contentTypeVersion="6" ma:contentTypeDescription="Create a new document." ma:contentTypeScope="" ma:versionID="ee6c776bcee550b7cb83d07e3199ca4f">
  <xsd:schema xmlns:xsd="http://www.w3.org/2001/XMLSchema" xmlns:xs="http://www.w3.org/2001/XMLSchema" xmlns:p="http://schemas.microsoft.com/office/2006/metadata/properties" xmlns:ns3="70143317-ab08-4191-b549-b069c683e263" xmlns:ns4="bcf4abd7-779e-484e-bac7-79512e13479c" targetNamespace="http://schemas.microsoft.com/office/2006/metadata/properties" ma:root="true" ma:fieldsID="538986e570b2259bb0a122bdcdb7d185" ns3:_="" ns4:_="">
    <xsd:import namespace="70143317-ab08-4191-b549-b069c683e263"/>
    <xsd:import namespace="bcf4abd7-779e-484e-bac7-79512e1347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43317-ab08-4191-b549-b069c683e2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4abd7-779e-484e-bac7-79512e134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87E04E-B130-4E28-91E4-2FA5D7A2A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43317-ab08-4191-b549-b069c683e263"/>
    <ds:schemaRef ds:uri="bcf4abd7-779e-484e-bac7-79512e134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D2FBC7-6B5D-4FD3-9666-446480EB3B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625E1B-A3EF-448E-B5B9-61156FBB2AAF}">
  <ds:schemaRefs>
    <ds:schemaRef ds:uri="bcf4abd7-779e-484e-bac7-79512e13479c"/>
    <ds:schemaRef ds:uri="http://www.w3.org/XML/1998/namespace"/>
    <ds:schemaRef ds:uri="http://purl.org/dc/terms/"/>
    <ds:schemaRef ds:uri="http://purl.org/dc/elements/1.1/"/>
    <ds:schemaRef ds:uri="70143317-ab08-4191-b549-b069c683e26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Missouri%20chartbook%20Schaeffer</Template>
  <TotalTime>12393</TotalTime>
  <Words>140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Courier New</vt:lpstr>
      <vt:lpstr>Georgia</vt:lpstr>
      <vt:lpstr>Lucida Grande</vt:lpstr>
      <vt:lpstr>Wingdings</vt:lpstr>
      <vt:lpstr>Bullet Master</vt:lpstr>
      <vt:lpstr>Let’s Talk</vt:lpstr>
      <vt:lpstr>Morse code</vt:lpstr>
      <vt:lpstr>Tin cans and strings</vt:lpstr>
      <vt:lpstr>Can you hear me now?</vt:lpstr>
      <vt:lpstr>PowerPoint Presentation</vt:lpstr>
    </vt:vector>
  </TitlesOfParts>
  <Company>USC Sol Price School of Public Policy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Heun-Johnson, Hanke</dc:creator>
  <cp:lastModifiedBy>Lauren Ferrell</cp:lastModifiedBy>
  <cp:revision>336</cp:revision>
  <cp:lastPrinted>2020-02-25T18:30:10Z</cp:lastPrinted>
  <dcterms:created xsi:type="dcterms:W3CDTF">2016-11-29T18:36:55Z</dcterms:created>
  <dcterms:modified xsi:type="dcterms:W3CDTF">2020-02-26T17:05:04Z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0x0101002A04A09D74DFA9439F39F559D4E0C4AB</vt:lpwstr>
  </property>
</Properties>
</file>